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2"/>
  </p:sldMasterIdLst>
  <p:notesMasterIdLst>
    <p:notesMasterId r:id="rId16"/>
  </p:notesMasterIdLst>
  <p:handoutMasterIdLst>
    <p:handoutMasterId r:id="rId17"/>
  </p:handoutMasterIdLst>
  <p:sldIdLst>
    <p:sldId id="257" r:id="rId3"/>
    <p:sldId id="263" r:id="rId4"/>
    <p:sldId id="1699" r:id="rId5"/>
    <p:sldId id="1705" r:id="rId6"/>
    <p:sldId id="1707" r:id="rId7"/>
    <p:sldId id="1706" r:id="rId8"/>
    <p:sldId id="1692" r:id="rId9"/>
    <p:sldId id="1708" r:id="rId10"/>
    <p:sldId id="265" r:id="rId11"/>
    <p:sldId id="283" r:id="rId12"/>
    <p:sldId id="279" r:id="rId13"/>
    <p:sldId id="261" r:id="rId14"/>
    <p:sldId id="260" r:id="rId15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AC35402-1AF4-004E-BC75-AB02F7812A44}">
          <p14:sldIdLst>
            <p14:sldId id="257"/>
            <p14:sldId id="263"/>
          </p14:sldIdLst>
        </p14:section>
        <p14:section name="graph" id="{E246A876-431E-4E4A-8C29-39D16E6C9554}">
          <p14:sldIdLst>
            <p14:sldId id="1699"/>
            <p14:sldId id="1705"/>
            <p14:sldId id="1707"/>
            <p14:sldId id="1706"/>
          </p14:sldIdLst>
        </p14:section>
        <p14:section name="granting scopes to spo tenants" id="{37C08BB6-830D-9C4F-AB77-DBFA13E2A6C0}">
          <p14:sldIdLst>
            <p14:sldId id="1692"/>
            <p14:sldId id="1708"/>
            <p14:sldId id="265"/>
          </p14:sldIdLst>
        </p14:section>
        <p14:section name="outro" id="{00537C7C-1C44-D648-8CFB-1BB78D029B00}">
          <p14:sldIdLst>
            <p14:sldId id="283"/>
            <p14:sldId id="279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46" autoAdjust="0"/>
    <p:restoredTop sz="87476" autoAdjust="0"/>
  </p:normalViewPr>
  <p:slideViewPr>
    <p:cSldViewPr snapToGrid="0">
      <p:cViewPr varScale="1">
        <p:scale>
          <a:sx n="89" d="100"/>
          <a:sy n="89" d="100"/>
        </p:scale>
        <p:origin x="76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9/17/2018 9:23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jpe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9/17/2018 9:23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9/17/2018 9:23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9/17/2018 9:23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049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review from the previous section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9/17/2018 9:23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991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9/17/2018 9:23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9/17/2018 9:23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512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9/17/2018 9:23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9/17/2018 9:23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8279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178952"/>
            <a:ext cx="12436475" cy="5815573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30" tIns="46630" rIns="46630" bIns="4663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0" fontAlgn="base">
              <a:spcBef>
                <a:spcPct val="0"/>
              </a:spcBef>
              <a:spcAft>
                <a:spcPct val="0"/>
              </a:spcAft>
            </a:pPr>
            <a:endParaRPr lang="en-US" sz="1836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8849" y="1476622"/>
            <a:ext cx="11378776" cy="2360774"/>
          </a:xfrm>
        </p:spPr>
        <p:txBody>
          <a:bodyPr/>
          <a:lstStyle>
            <a:lvl1pPr marL="0" indent="0">
              <a:lnSpc>
                <a:spcPct val="95000"/>
              </a:lnSpc>
              <a:buNone/>
              <a:defRPr sz="3264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defRPr>
            </a:lvl1pPr>
            <a:lvl2pPr marL="346486" indent="0">
              <a:lnSpc>
                <a:spcPct val="95000"/>
              </a:lnSpc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defRPr>
            </a:lvl2pPr>
            <a:lvl3pPr marL="584492" indent="0">
              <a:lnSpc>
                <a:spcPct val="95000"/>
              </a:lnSpc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defRPr>
            </a:lvl3pPr>
            <a:lvl4pPr marL="814403" indent="0">
              <a:lnSpc>
                <a:spcPct val="95000"/>
              </a:lnSpc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defRPr>
            </a:lvl4pPr>
            <a:lvl5pPr marL="1050791" indent="0">
              <a:lnSpc>
                <a:spcPct val="95000"/>
              </a:lnSpc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733220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2240229"/>
          </a:xfrm>
        </p:spPr>
        <p:txBody>
          <a:bodyPr>
            <a:spAutoFit/>
          </a:bodyPr>
          <a:lstStyle>
            <a:lvl3pPr>
              <a:defRPr sz="2399"/>
            </a:lvl3pPr>
            <a:lvl4pPr>
              <a:defRPr sz="1999"/>
            </a:lvl4pPr>
            <a:lvl5pPr>
              <a:defRPr sz="1999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6776327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emf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2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50" r:id="rId27"/>
    <p:sldLayoutId id="2147484551" r:id="rId28"/>
    <p:sldLayoutId id="2147484552" r:id="rId29"/>
    <p:sldLayoutId id="2147484553" r:id="rId30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icrosoft.com/en-us/graph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ocs.microsoft.com/en-us/sharepoint/dev/spfx/use-msgraph" TargetMode="External"/><Relationship Id="rId5" Type="http://schemas.openxmlformats.org/officeDocument/2006/relationships/hyperlink" Target="https://docs.microsoft.com/en-us/sharepoint/dev/spfx/sharepoint-framework-overview" TargetMode="External"/><Relationship Id="rId4" Type="http://schemas.openxmlformats.org/officeDocument/2006/relationships/hyperlink" Target="https://github.com/microsoftgraph/msgraph-sdk-javascript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graph/msgraph-sdk-javascrip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crosoftgraph/msgraph-typescript-typings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7" y="3036319"/>
            <a:ext cx="7566343" cy="1828800"/>
          </a:xfrm>
        </p:spPr>
        <p:txBody>
          <a:bodyPr/>
          <a:lstStyle/>
          <a:p>
            <a:r>
              <a:rPr lang="en-US" dirty="0"/>
              <a:t>Leveraging the Microsoft Graph API from the SharePoint Framework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Calling the Microsoft Graph from SharePoint Framework Solutions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6DC1DD7-AB14-4DCF-855A-358C7CE4B7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87091" y="0"/>
            <a:ext cx="6549384" cy="69945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047349F-0B8F-4D12-A39C-718C1C57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749606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B3A684-C5C1-4B91-8D72-E2DBE6DAFFCC}"/>
              </a:ext>
            </a:extLst>
          </p:cNvPr>
          <p:cNvSpPr/>
          <p:nvPr/>
        </p:nvSpPr>
        <p:spPr bwMode="auto">
          <a:xfrm>
            <a:off x="0" y="1504710"/>
            <a:ext cx="12436475" cy="459129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further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5138" y="1930734"/>
            <a:ext cx="11533187" cy="3816429"/>
          </a:xfrm>
        </p:spPr>
        <p:txBody>
          <a:bodyPr/>
          <a:lstStyle/>
          <a:p>
            <a:pPr marL="342900" lvl="0" indent="-342900" defTabSz="914400">
              <a:lnSpc>
                <a:spcPct val="100000"/>
              </a:lnSpc>
              <a:spcBef>
                <a:spcPts val="600"/>
              </a:spcBef>
              <a:buSzTx/>
              <a:defRPr/>
            </a:pPr>
            <a:r>
              <a:rPr lang="en-US" sz="1800" dirty="0">
                <a:latin typeface="+mj-lt"/>
              </a:rPr>
              <a:t>Microsoft Graph</a:t>
            </a:r>
          </a:p>
          <a:p>
            <a:pPr marL="342900" lvl="0" indent="-342900" defTabSz="914400">
              <a:lnSpc>
                <a:spcPct val="100000"/>
              </a:lnSpc>
              <a:spcBef>
                <a:spcPts val="600"/>
              </a:spcBef>
              <a:buSzTx/>
              <a:defRPr/>
            </a:pPr>
            <a:r>
              <a:rPr lang="en-US" sz="1800" dirty="0">
                <a:latin typeface="+mj-lt"/>
                <a:hlinkClick r:id="rId3"/>
              </a:rPr>
              <a:t>https://developer.microsoft.com/graph</a:t>
            </a:r>
            <a:endParaRPr lang="en-US" sz="1800" dirty="0">
              <a:latin typeface="+mj-lt"/>
            </a:endParaRPr>
          </a:p>
          <a:p>
            <a:pPr marL="342900" lvl="0" indent="-342900" defTabSz="914400">
              <a:lnSpc>
                <a:spcPct val="100000"/>
              </a:lnSpc>
              <a:spcBef>
                <a:spcPts val="600"/>
              </a:spcBef>
              <a:buSzTx/>
              <a:defRPr/>
            </a:pPr>
            <a:endParaRPr lang="en-US" sz="1800" dirty="0">
              <a:latin typeface="+mj-lt"/>
            </a:endParaRPr>
          </a:p>
          <a:p>
            <a:pPr marL="342900" indent="-342900" defTabSz="914400">
              <a:lnSpc>
                <a:spcPct val="100000"/>
              </a:lnSpc>
              <a:spcBef>
                <a:spcPts val="600"/>
              </a:spcBef>
              <a:buSzTx/>
            </a:pPr>
            <a:r>
              <a:rPr lang="en-US" sz="1800" b="1" dirty="0">
                <a:latin typeface="+mj-lt"/>
              </a:rPr>
              <a:t>Microsoft Graph JavaScript SDK</a:t>
            </a:r>
          </a:p>
          <a:p>
            <a:pPr marL="342900" indent="-342900" defTabSz="914400">
              <a:lnSpc>
                <a:spcPct val="100000"/>
              </a:lnSpc>
              <a:spcBef>
                <a:spcPts val="600"/>
              </a:spcBef>
              <a:buSzTx/>
            </a:pPr>
            <a:r>
              <a:rPr lang="en-US" sz="1800" b="1" dirty="0">
                <a:latin typeface="+mj-lt"/>
                <a:hlinkClick r:id="rId4"/>
              </a:rPr>
              <a:t>https://github.com/microsoftgraph/msgraph-sdk-javascript</a:t>
            </a:r>
            <a:r>
              <a:rPr lang="en-US" sz="1800" b="1" dirty="0">
                <a:latin typeface="+mj-lt"/>
              </a:rPr>
              <a:t> 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endParaRPr lang="en-US" sz="1800" dirty="0">
              <a:latin typeface="+mj-lt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800" dirty="0">
                <a:latin typeface="+mj-lt"/>
              </a:rPr>
              <a:t>SharePoint Framework Documentation</a:t>
            </a:r>
          </a:p>
          <a:p>
            <a:pPr marL="342900" lvl="0" indent="-342900" defTabSz="914400">
              <a:lnSpc>
                <a:spcPct val="100000"/>
              </a:lnSpc>
              <a:spcBef>
                <a:spcPts val="600"/>
              </a:spcBef>
              <a:buSzTx/>
              <a:defRPr/>
            </a:pPr>
            <a:r>
              <a:rPr lang="en-US" sz="1800" dirty="0">
                <a:latin typeface="+mj-lt"/>
                <a:hlinkClick r:id="rId5"/>
              </a:rPr>
              <a:t>https://docs.microsoft.com/sharepoint/dev/spfx/sharepoint-framework-overview</a:t>
            </a:r>
            <a:endParaRPr lang="en-US" sz="1800" dirty="0">
              <a:latin typeface="+mj-lt"/>
            </a:endParaRPr>
          </a:p>
          <a:p>
            <a:pPr marL="342900" lvl="0" indent="-342900" defTabSz="914400">
              <a:lnSpc>
                <a:spcPct val="100000"/>
              </a:lnSpc>
              <a:spcBef>
                <a:spcPts val="600"/>
              </a:spcBef>
              <a:buSzTx/>
              <a:defRPr/>
            </a:pPr>
            <a:endParaRPr lang="en-US" sz="1800" dirty="0">
              <a:latin typeface="+mj-lt"/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800" dirty="0">
                <a:latin typeface="+mj-lt"/>
              </a:rPr>
              <a:t>Use the </a:t>
            </a:r>
            <a:r>
              <a:rPr lang="en-US" sz="1800" dirty="0" err="1">
                <a:latin typeface="+mj-lt"/>
              </a:rPr>
              <a:t>MSGraphClient</a:t>
            </a:r>
            <a:r>
              <a:rPr lang="en-US" sz="1800" dirty="0">
                <a:latin typeface="+mj-lt"/>
              </a:rPr>
              <a:t> to Connect to Microsoft Graph</a:t>
            </a:r>
          </a:p>
          <a:p>
            <a:pPr marL="342900" lvl="0" indent="-342900" defTabSz="914400">
              <a:lnSpc>
                <a:spcPct val="100000"/>
              </a:lnSpc>
              <a:spcBef>
                <a:spcPts val="600"/>
              </a:spcBef>
              <a:buSzTx/>
              <a:defRPr/>
            </a:pPr>
            <a:r>
              <a:rPr lang="en-US" sz="1800" dirty="0">
                <a:latin typeface="+mj-lt"/>
                <a:hlinkClick r:id="rId6"/>
              </a:rPr>
              <a:t>https://docs.microsoft.com/sharepoint/dev/spfx/use-msgraph</a:t>
            </a:r>
            <a:r>
              <a:rPr lang="en-US" sz="1800" dirty="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16775459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3722689" cy="917575"/>
          </a:xfrm>
        </p:spPr>
        <p:txBody>
          <a:bodyPr/>
          <a:lstStyle/>
          <a:p>
            <a:r>
              <a:rPr lang="en-US" sz="2800" dirty="0"/>
              <a:t>Microsoft Graph </a:t>
            </a:r>
            <a:br>
              <a:rPr lang="en-US" sz="2800" dirty="0"/>
            </a:br>
            <a:r>
              <a:rPr lang="en-US" sz="2800" dirty="0"/>
              <a:t>REST API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8" y="2574721"/>
            <a:ext cx="3914774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Microsoft Graph JavaScript SDK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Microsoft Graph TypeScript type declarations</a:t>
            </a:r>
          </a:p>
          <a:p>
            <a:pPr>
              <a:spcBef>
                <a:spcPts val="1200"/>
              </a:spcBef>
            </a:pPr>
            <a:r>
              <a:rPr lang="en-US" sz="2000" dirty="0" err="1"/>
              <a:t>SPFx’s</a:t>
            </a:r>
            <a:r>
              <a:rPr lang="en-US" sz="2000" dirty="0"/>
              <a:t> </a:t>
            </a:r>
            <a:r>
              <a:rPr lang="en-US" sz="2000" dirty="0" err="1"/>
              <a:t>MSGraphClient</a:t>
            </a:r>
            <a:endParaRPr lang="en-US" sz="2000" dirty="0"/>
          </a:p>
          <a:p>
            <a:pPr>
              <a:spcBef>
                <a:spcPts val="1200"/>
              </a:spcBef>
            </a:pPr>
            <a:r>
              <a:rPr lang="en-US" sz="2000" dirty="0"/>
              <a:t>Resources</a:t>
            </a:r>
          </a:p>
        </p:txBody>
      </p:sp>
      <p:pic>
        <p:nvPicPr>
          <p:cNvPr id="10" name="Picture 9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254A3C78-410B-41D6-8FB3-74DA900C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02552" y="0"/>
            <a:ext cx="793392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96BE08-91C8-1044-94EC-F3AD630E9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JavaScript SDK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07526E-11FD-B74B-9E33-D4816D7D71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2129814"/>
          </a:xfrm>
        </p:spPr>
        <p:txBody>
          <a:bodyPr/>
          <a:lstStyle/>
          <a:p>
            <a:r>
              <a:rPr lang="en-US" sz="2400" dirty="0"/>
              <a:t>Microsoft Graph is accessible via REST API &amp; various SDKs</a:t>
            </a:r>
          </a:p>
          <a:p>
            <a:endParaRPr lang="en-US" sz="2400" dirty="0"/>
          </a:p>
          <a:p>
            <a:r>
              <a:rPr lang="en-US" sz="2400" dirty="0"/>
              <a:t>Client-side solutions can leverage the JavaScript SDK</a:t>
            </a:r>
          </a:p>
          <a:p>
            <a:endParaRPr lang="en-US" sz="2400" dirty="0">
              <a:hlinkClick r:id="rId3"/>
            </a:endParaRPr>
          </a:p>
          <a:p>
            <a:pPr lvl="1"/>
            <a:r>
              <a:rPr lang="en-US" sz="2000" dirty="0">
                <a:hlinkClick r:id="rId3"/>
              </a:rPr>
              <a:t>https://github.com/microsoftgraph/msgraph-sdk-javascript</a:t>
            </a:r>
            <a:endParaRPr lang="en-US" sz="2000" dirty="0"/>
          </a:p>
          <a:p>
            <a:pPr lvl="1"/>
            <a:r>
              <a:rPr lang="en-US" sz="2000" dirty="0"/>
              <a:t>Requires initialization with an Azure AD provided OAuth2 access token to create the client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0789335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66F4372-9311-4746-8479-098A21DD9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Initializing the Microsoft Graph JS SDK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4B56430-2D61-FA4B-8656-6D043578AF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8849" y="1476622"/>
            <a:ext cx="11378776" cy="4782848"/>
          </a:xfrm>
          <a:solidFill>
            <a:schemeClr val="bg1"/>
          </a:solidFill>
        </p:spPr>
        <p:txBody>
          <a:bodyPr/>
          <a:lstStyle/>
          <a:p>
            <a:r>
              <a:rPr lang="en-US" sz="2400" dirty="0" err="1"/>
              <a:t>var</a:t>
            </a:r>
            <a:r>
              <a:rPr lang="en-US" sz="2400" dirty="0"/>
              <a:t> client = </a:t>
            </a:r>
            <a:r>
              <a:rPr lang="en-US" sz="2400" dirty="0" err="1"/>
              <a:t>MicrosoftGraph.Client.init</a:t>
            </a:r>
            <a:r>
              <a:rPr lang="en-US" sz="2400" dirty="0"/>
              <a:t>({</a:t>
            </a:r>
          </a:p>
          <a:p>
            <a:r>
              <a:rPr lang="en-US" sz="2400" dirty="0"/>
              <a:t>  </a:t>
            </a:r>
            <a:r>
              <a:rPr lang="en-US" sz="2400" dirty="0" err="1"/>
              <a:t>authProvider</a:t>
            </a:r>
            <a:r>
              <a:rPr lang="en-US" sz="2400" dirty="0"/>
              <a:t>: (done) =&gt; {</a:t>
            </a:r>
          </a:p>
          <a:p>
            <a:r>
              <a:rPr lang="en-US" sz="2400" dirty="0"/>
              <a:t>    done(null, </a:t>
            </a:r>
            <a:r>
              <a:rPr lang="en-US" sz="2400" dirty="0" err="1"/>
              <a:t>access_token</a:t>
            </a:r>
            <a:r>
              <a:rPr lang="en-US" sz="2400" dirty="0"/>
              <a:t>);</a:t>
            </a:r>
          </a:p>
          <a:p>
            <a:r>
              <a:rPr lang="en-US" sz="2400" dirty="0"/>
              <a:t>  }</a:t>
            </a:r>
          </a:p>
          <a:p>
            <a:r>
              <a:rPr lang="en-US" sz="2400" dirty="0"/>
              <a:t>});</a:t>
            </a:r>
          </a:p>
          <a:p>
            <a:endParaRPr lang="en-US" sz="2400" dirty="0"/>
          </a:p>
          <a:p>
            <a:r>
              <a:rPr lang="en-US" sz="2400" dirty="0"/>
              <a:t>client</a:t>
            </a:r>
          </a:p>
          <a:p>
            <a:r>
              <a:rPr lang="en-US" sz="2400" dirty="0"/>
              <a:t>  .</a:t>
            </a:r>
            <a:r>
              <a:rPr lang="en-US" sz="2400" dirty="0" err="1"/>
              <a:t>api</a:t>
            </a:r>
            <a:r>
              <a:rPr lang="en-US" sz="2400" dirty="0"/>
              <a:t>('/me')</a:t>
            </a:r>
          </a:p>
          <a:p>
            <a:r>
              <a:rPr lang="en-US" sz="2400" dirty="0"/>
              <a:t>  .get((err, res) =&gt; {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console.log</a:t>
            </a:r>
            <a:r>
              <a:rPr lang="en-US" sz="2400" dirty="0"/>
              <a:t>(res);</a:t>
            </a:r>
          </a:p>
          <a:p>
            <a:r>
              <a:rPr lang="en-US" sz="2400" dirty="0"/>
              <a:t>  });</a:t>
            </a:r>
          </a:p>
        </p:txBody>
      </p:sp>
    </p:spTree>
    <p:extLst>
      <p:ext uri="{BB962C8B-B14F-4D97-AF65-F5344CB8AC3E}">
        <p14:creationId xmlns:p14="http://schemas.microsoft.com/office/powerpoint/2010/main" val="303344593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FF778-EB43-B341-8AA0-BC9340820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TypeScript Type Declarations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44C447-64DF-8E4F-81D6-84769AA4E5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2086725"/>
          </a:xfrm>
        </p:spPr>
        <p:txBody>
          <a:bodyPr/>
          <a:lstStyle/>
          <a:p>
            <a:r>
              <a:rPr lang="en-US" sz="2400" dirty="0"/>
              <a:t>Use the Microsoft Graph JavaScript SDK in TypeScript applications</a:t>
            </a:r>
          </a:p>
          <a:p>
            <a:endParaRPr lang="en-US" sz="2400" dirty="0"/>
          </a:p>
          <a:p>
            <a:r>
              <a:rPr lang="en-US" sz="2400" dirty="0"/>
              <a:t>TypeScript type declarations introduce strong types and documentation to client-side projects</a:t>
            </a:r>
          </a:p>
          <a:p>
            <a:endParaRPr lang="en-US" dirty="0"/>
          </a:p>
          <a:p>
            <a:pPr lvl="1"/>
            <a:r>
              <a:rPr lang="en-US" sz="2000" dirty="0">
                <a:hlinkClick r:id="rId2"/>
              </a:rPr>
              <a:t>https://github.com/microsoftgraph/msgraph-typescript-typings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6508004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F8FFE-7DAD-CC4C-8050-37A5A24D1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Microsoft Graph TypeScript Type Declarations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E72ED-2D61-824A-83DB-C372BD4A28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28849" y="1476622"/>
            <a:ext cx="11378776" cy="4724370"/>
          </a:xfrm>
          <a:solidFill>
            <a:schemeClr val="bg1"/>
          </a:solidFill>
        </p:spPr>
        <p:txBody>
          <a:bodyPr/>
          <a:lstStyle/>
          <a:p>
            <a:r>
              <a:rPr lang="en-US" sz="2000" dirty="0"/>
              <a:t>import * as </a:t>
            </a:r>
            <a:r>
              <a:rPr lang="en-US" sz="2000" dirty="0" err="1"/>
              <a:t>MicrosoftGraph</a:t>
            </a:r>
            <a:r>
              <a:rPr lang="en-US" sz="2000" dirty="0"/>
              <a:t> from '@</a:t>
            </a:r>
            <a:r>
              <a:rPr lang="en-US" sz="2000" dirty="0" err="1"/>
              <a:t>microsoft</a:t>
            </a:r>
            <a:r>
              <a:rPr lang="en-US" sz="2000" dirty="0"/>
              <a:t>/</a:t>
            </a:r>
            <a:r>
              <a:rPr lang="en-US" sz="2000" dirty="0" err="1"/>
              <a:t>microsoft</a:t>
            </a:r>
            <a:r>
              <a:rPr lang="en-US" sz="2000" dirty="0"/>
              <a:t>-graph-types';</a:t>
            </a:r>
          </a:p>
          <a:p>
            <a:endParaRPr lang="en-US" sz="2000" dirty="0"/>
          </a:p>
          <a:p>
            <a:r>
              <a:rPr lang="en-US" sz="2000" dirty="0"/>
              <a:t>// </a:t>
            </a:r>
            <a:r>
              <a:rPr lang="en-US" sz="2000" dirty="0" err="1"/>
              <a:t>init</a:t>
            </a:r>
            <a:r>
              <a:rPr lang="en-US" sz="2000" dirty="0"/>
              <a:t> Microsoft Graph client</a:t>
            </a:r>
          </a:p>
          <a:p>
            <a:endParaRPr lang="en-US" sz="2000" dirty="0"/>
          </a:p>
          <a:p>
            <a:r>
              <a:rPr lang="en-US" sz="2000" dirty="0"/>
              <a:t>client</a:t>
            </a:r>
          </a:p>
          <a:p>
            <a:r>
              <a:rPr lang="en-US" sz="2000" dirty="0"/>
              <a:t>  .</a:t>
            </a:r>
            <a:r>
              <a:rPr lang="en-US" sz="2000" dirty="0" err="1"/>
              <a:t>api</a:t>
            </a:r>
            <a:r>
              <a:rPr lang="en-US" sz="2000" dirty="0"/>
              <a:t>('/me')</a:t>
            </a:r>
          </a:p>
          <a:p>
            <a:r>
              <a:rPr lang="en-US" sz="2000" dirty="0"/>
              <a:t>  .get((error: any, user: </a:t>
            </a:r>
            <a:r>
              <a:rPr lang="en-US" sz="2000" dirty="0" err="1"/>
              <a:t>MicrosoftGraph.User</a:t>
            </a:r>
            <a:r>
              <a:rPr lang="en-US" sz="2000" dirty="0"/>
              <a:t>, </a:t>
            </a:r>
            <a:r>
              <a:rPr lang="en-US" sz="2000" dirty="0" err="1"/>
              <a:t>rawResponse</a:t>
            </a:r>
            <a:r>
              <a:rPr lang="en-US" sz="2000" dirty="0"/>
              <a:t>?: any) =&gt; {</a:t>
            </a:r>
          </a:p>
          <a:p>
            <a:r>
              <a:rPr lang="en-US" sz="2000" dirty="0"/>
              <a:t>    </a:t>
            </a:r>
            <a:r>
              <a:rPr lang="en-US" sz="2000" dirty="0" err="1"/>
              <a:t>console.log</a:t>
            </a:r>
            <a:r>
              <a:rPr lang="en-US" sz="2000" dirty="0"/>
              <a:t>('name: ', </a:t>
            </a:r>
            <a:r>
              <a:rPr lang="en-US" sz="2000" dirty="0" err="1"/>
              <a:t>user.displayName</a:t>
            </a:r>
            <a:r>
              <a:rPr lang="en-US" sz="2000" dirty="0"/>
              <a:t>);</a:t>
            </a:r>
          </a:p>
          <a:p>
            <a:r>
              <a:rPr lang="en-US" sz="2000" dirty="0"/>
              <a:t>    </a:t>
            </a:r>
            <a:r>
              <a:rPr lang="en-US" sz="2000" dirty="0" err="1"/>
              <a:t>console.log</a:t>
            </a:r>
            <a:r>
              <a:rPr lang="en-US" sz="2000" dirty="0"/>
              <a:t>('email: ', </a:t>
            </a:r>
            <a:r>
              <a:rPr lang="en-US" sz="2000" dirty="0" err="1"/>
              <a:t>user.displmailayName</a:t>
            </a:r>
            <a:r>
              <a:rPr lang="en-US" sz="2000" dirty="0"/>
              <a:t>);</a:t>
            </a:r>
          </a:p>
          <a:p>
            <a:r>
              <a:rPr lang="en-US" sz="2000" dirty="0"/>
              <a:t>    </a:t>
            </a:r>
            <a:r>
              <a:rPr lang="en-US" sz="2000" dirty="0" err="1"/>
              <a:t>console.log</a:t>
            </a:r>
            <a:r>
              <a:rPr lang="en-US" sz="2000" dirty="0"/>
              <a:t>('phone: ', </a:t>
            </a:r>
            <a:r>
              <a:rPr lang="en-US" sz="2000" dirty="0" err="1"/>
              <a:t>user.businessPhones</a:t>
            </a:r>
            <a:r>
              <a:rPr lang="en-US" sz="2000" dirty="0"/>
              <a:t>[0]);</a:t>
            </a:r>
          </a:p>
          <a:p>
            <a:r>
              <a:rPr lang="en-US" sz="2000" dirty="0"/>
              <a:t>    });</a:t>
            </a:r>
          </a:p>
          <a:p>
            <a:r>
              <a:rPr lang="en-US" sz="2000" dirty="0"/>
              <a:t>  });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4049278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DABE6CC-6A72-454B-B6F9-4D9DFD21B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899477"/>
            <a:ext cx="9878397" cy="3629025"/>
          </a:xfrm>
        </p:spPr>
        <p:txBody>
          <a:bodyPr/>
          <a:lstStyle/>
          <a:p>
            <a:r>
              <a:rPr lang="en-US" dirty="0"/>
              <a:t>SharePoint Framework’s</a:t>
            </a:r>
            <a:br>
              <a:rPr lang="en-US" dirty="0"/>
            </a:br>
            <a:r>
              <a:rPr lang="en-US" dirty="0"/>
              <a:t>Microsoft Graph Client</a:t>
            </a:r>
          </a:p>
        </p:txBody>
      </p:sp>
    </p:spTree>
    <p:extLst>
      <p:ext uri="{BB962C8B-B14F-4D97-AF65-F5344CB8AC3E}">
        <p14:creationId xmlns:p14="http://schemas.microsoft.com/office/powerpoint/2010/main" val="2088266882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44E4E7-281D-8E46-BB8F-E3AC899F0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SharePoint Framework Includes a Microsoft Graph Client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485200-6B9F-D04F-BEEE-01D42D3C7F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1785104"/>
          </a:xfrm>
        </p:spPr>
        <p:txBody>
          <a:bodyPr/>
          <a:lstStyle/>
          <a:p>
            <a:r>
              <a:rPr lang="en-US" dirty="0" err="1"/>
              <a:t>MSGraphClient</a:t>
            </a:r>
            <a:r>
              <a:rPr lang="en-US" dirty="0"/>
              <a:t>: SharePoint Framework’s Microsoft Graph Client</a:t>
            </a:r>
          </a:p>
          <a:p>
            <a:endParaRPr lang="en-US" dirty="0"/>
          </a:p>
          <a:p>
            <a:r>
              <a:rPr lang="en-US" dirty="0"/>
              <a:t>Abstracts the token acquisition from the SharePoint Framework’s support for Azure AD</a:t>
            </a:r>
          </a:p>
          <a:p>
            <a:endParaRPr lang="en-US" dirty="0"/>
          </a:p>
          <a:p>
            <a:r>
              <a:rPr lang="en-US" dirty="0"/>
              <a:t>Wraps the Microsoft Graph JavaScript SDK and initializes it with one line that returns a promise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A51DF86-2FCC-3542-82A9-C5C17A0418C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65138" y="4477703"/>
            <a:ext cx="11533187" cy="2234458"/>
          </a:xfrm>
          <a:solidFill>
            <a:schemeClr val="bg1"/>
          </a:solidFill>
        </p:spPr>
        <p:txBody>
          <a:bodyPr vert="horz" wrap="square" lIns="146304" tIns="91440" rIns="146304" bIns="91440" rtlCol="0">
            <a:spAutoFit/>
          </a:bodyPr>
          <a:lstStyle/>
          <a:p>
            <a:pPr>
              <a:lnSpc>
                <a:spcPct val="95000"/>
              </a:lnSpc>
              <a:spcBef>
                <a:spcPct val="20000"/>
              </a:spcBef>
            </a:pPr>
            <a:r>
              <a:rPr lang="en-US" sz="2400" dirty="0" err="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rPr>
              <a:t>this.context.msGraphClientFactory</a:t>
            </a:r>
            <a:endParaRPr lang="en-US" sz="2400" dirty="0">
              <a:gradFill>
                <a:gsLst>
                  <a:gs pos="1250">
                    <a:srgbClr val="000000"/>
                  </a:gs>
                  <a:gs pos="100000">
                    <a:srgbClr val="000000"/>
                  </a:gs>
                </a:gsLst>
                <a:lin ang="5400000" scaled="0"/>
              </a:gradFill>
              <a:latin typeface="Consolas" pitchFamily="49" charset="0"/>
              <a:cs typeface="Consolas" pitchFamily="49" charset="0"/>
            </a:endParaRPr>
          </a:p>
          <a:p>
            <a:pPr>
              <a:lnSpc>
                <a:spcPct val="95000"/>
              </a:lnSpc>
              <a:spcBef>
                <a:spcPct val="20000"/>
              </a:spcBef>
            </a:pPr>
            <a:r>
              <a:rPr lang="en-US" sz="24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rPr>
              <a:t>     .</a:t>
            </a:r>
            <a:r>
              <a:rPr lang="en-US" sz="2400" dirty="0" err="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rPr>
              <a:t>getClient</a:t>
            </a:r>
            <a:r>
              <a:rPr lang="en-US" sz="24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rPr>
              <a:t>()</a:t>
            </a:r>
          </a:p>
          <a:p>
            <a:pPr>
              <a:lnSpc>
                <a:spcPct val="95000"/>
              </a:lnSpc>
              <a:spcBef>
                <a:spcPct val="20000"/>
              </a:spcBef>
            </a:pPr>
            <a:r>
              <a:rPr lang="en-US" sz="24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rPr>
              <a:t>     .then((client: </a:t>
            </a:r>
            <a:r>
              <a:rPr lang="en-US" sz="2400" dirty="0" err="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rPr>
              <a:t>MSGraphClient</a:t>
            </a:r>
            <a:r>
              <a:rPr lang="en-US" sz="24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rPr>
              <a:t>): void =&gt; {</a:t>
            </a:r>
          </a:p>
          <a:p>
            <a:pPr>
              <a:lnSpc>
                <a:spcPct val="95000"/>
              </a:lnSpc>
              <a:spcBef>
                <a:spcPct val="20000"/>
              </a:spcBef>
            </a:pPr>
            <a:r>
              <a:rPr lang="en-US" sz="24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rPr>
              <a:t>       // use </a:t>
            </a:r>
            <a:r>
              <a:rPr lang="en-US" sz="2400" dirty="0" err="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rPr>
              <a:t>MSGraphClient</a:t>
            </a:r>
            <a:r>
              <a:rPr lang="en-US" sz="24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rPr>
              <a:t> here</a:t>
            </a:r>
          </a:p>
          <a:p>
            <a:pPr>
              <a:lnSpc>
                <a:spcPct val="95000"/>
              </a:lnSpc>
              <a:spcBef>
                <a:spcPct val="20000"/>
              </a:spcBef>
            </a:pPr>
            <a:r>
              <a:rPr lang="en-US" sz="2400" dirty="0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itchFamily="49" charset="0"/>
                <a:cs typeface="Consolas" pitchFamily="49" charset="0"/>
              </a:rPr>
              <a:t>     });</a:t>
            </a:r>
          </a:p>
        </p:txBody>
      </p:sp>
    </p:spTree>
    <p:extLst>
      <p:ext uri="{BB962C8B-B14F-4D97-AF65-F5344CB8AC3E}">
        <p14:creationId xmlns:p14="http://schemas.microsoft.com/office/powerpoint/2010/main" val="95184617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r>
              <a:rPr lang="en-US" sz="2400" dirty="0"/>
              <a:t>Accessing User’s Planner Tasks from the Microsoft Graph in a SharePoint Framework Client-Side Web Part</a:t>
            </a:r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athena xmlns="http://schemas.microsoft.com/edu/athena" version="0.1.3396.0">
  <ink scale="0.5713244">AAEAAAD/////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+P///wxBY3Rpb25UeXBlVjEBAAAAB3ZhbHVlX18ACAIAAAAAAAAABQUAAAANQ2xlYXJDYW52YXNWMQIAAAAJU3RhcnRUaW1lBFR5cGUABBAMQWN0aW9uVHlwZVYxAgAAAAIAAADYBgEAAAAAAAH3////+P///wAAAAAFBgAAAA9QZW5BdHRyaWJ1dGVzVjEKAAAAB19jb2xvckEHX2NvbG9yUgdfY29sb3JHB19jb2xvckIKRml0VG9DdXJ2ZQZIZWlnaHQOSWdub3JlUHJlc3N1cmUNSXNIaWdobGlnaHRlcgVTaGFwZQVXaWR0aAAAAAAAAAAABAACAgICAQYBAQxCcnVzaFNoYXBlVjECAAAABgIAAAD/AAAAAAAAAAAAAAhAAAAF9v///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/IAAAAAAA4D8AAAA/AAAAAAAAAAAL</ink>
</athena>
</file>

<file path=customXml/itemProps1.xml><?xml version="1.0" encoding="utf-8"?>
<ds:datastoreItem xmlns:ds="http://schemas.openxmlformats.org/officeDocument/2006/customXml" ds:itemID="{AB748CBD-0949-444B-9600-75CD9A8FAB3E}">
  <ds:schemaRefs>
    <ds:schemaRef ds:uri="http://schemas.microsoft.com/edu/athen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611</Words>
  <Application>Microsoft Office PowerPoint</Application>
  <PresentationFormat>Custom</PresentationFormat>
  <Paragraphs>94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Consolas</vt:lpstr>
      <vt:lpstr>Segoe UI</vt:lpstr>
      <vt:lpstr>Segoe UI Light</vt:lpstr>
      <vt:lpstr>Segoe UI Semibold</vt:lpstr>
      <vt:lpstr>Wingdings</vt:lpstr>
      <vt:lpstr>Office 365 PPT Template - 2017</vt:lpstr>
      <vt:lpstr>Leveraging the Microsoft Graph API from the SharePoint Framework </vt:lpstr>
      <vt:lpstr>Microsoft Graph  REST API</vt:lpstr>
      <vt:lpstr>Microsoft Graph JavaScript SDK</vt:lpstr>
      <vt:lpstr>Initializing the Microsoft Graph JS SDK</vt:lpstr>
      <vt:lpstr>Microsoft Graph TypeScript Type Declarations</vt:lpstr>
      <vt:lpstr>Microsoft Graph TypeScript Type Declarations</vt:lpstr>
      <vt:lpstr>SharePoint Framework’s Microsoft Graph Client</vt:lpstr>
      <vt:lpstr>SharePoint Framework Includes a Microsoft Graph Client</vt:lpstr>
      <vt:lpstr>Demo Accessing User’s Planner Tasks from the Microsoft Graph in a SharePoint Framework Client-Side Web Part</vt:lpstr>
      <vt:lpstr>Summary</vt:lpstr>
      <vt:lpstr>Reading further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2018-09-18T01:27:23Z</dcterms:modified>
</cp:coreProperties>
</file>

<file path=docProps/thumbnail.jpeg>
</file>